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sldIdLst>
    <p:sldId id="259" r:id="rId5"/>
    <p:sldId id="260" r:id="rId6"/>
    <p:sldId id="262" r:id="rId7"/>
    <p:sldId id="264" r:id="rId8"/>
    <p:sldId id="266" r:id="rId9"/>
    <p:sldId id="25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80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895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0355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1452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2304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6482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6813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4722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8773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9624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708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8519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6774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6942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4953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7064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3050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057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6524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2406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2038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136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1592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7442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3937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6025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1664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1539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80818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76694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6271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37010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312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61504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24731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1264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66830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53755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470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835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930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514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523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455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1489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9631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288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5BB0DC25-D202-40D0-BD46-04D27351EF04}" type="datetimeFigureOut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9/2/2014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C745674F-8C22-405C-849B-8AD86526AC03}" type="slidenum">
              <a:rPr lang="en-US" smtClean="0">
                <a:solidFill>
                  <a:srgbClr val="FFFFFF">
                    <a:alpha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7864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bigmyth.com/fullversion/password033/2_eng_myths.html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2057400"/>
            <a:ext cx="8077200" cy="3657599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 smtClean="0"/>
              <a:t>These are the six strands in our curriculum: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1) Basic Latin </a:t>
            </a:r>
            <a:r>
              <a:rPr lang="en-US" dirty="0" smtClean="0"/>
              <a:t>composition and translation</a:t>
            </a:r>
            <a:br>
              <a:rPr lang="en-US" dirty="0" smtClean="0"/>
            </a:br>
            <a:r>
              <a:rPr lang="en-US" dirty="0"/>
              <a:t>2) </a:t>
            </a:r>
            <a:r>
              <a:rPr lang="en-US" dirty="0" smtClean="0"/>
              <a:t>English</a:t>
            </a:r>
            <a:r>
              <a:rPr lang="en-US" u="sng" dirty="0" smtClean="0"/>
              <a:t> </a:t>
            </a:r>
            <a:r>
              <a:rPr lang="en-US" dirty="0" smtClean="0"/>
              <a:t>grammar</a:t>
            </a:r>
            <a:br>
              <a:rPr lang="en-US" dirty="0" smtClean="0"/>
            </a:br>
            <a:r>
              <a:rPr lang="en-US" dirty="0"/>
              <a:t>3) The history and culture of the classical world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>
                <a:solidFill>
                  <a:srgbClr val="FF0000"/>
                </a:solidFill>
              </a:rPr>
              <a:t>4) Cultural literacy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5) Derivatives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>
                <a:solidFill>
                  <a:srgbClr val="FF0000"/>
                </a:solidFill>
              </a:rPr>
              <a:t>6) Greek and Roman </a:t>
            </a:r>
            <a:r>
              <a:rPr lang="en-US" dirty="0" smtClean="0">
                <a:solidFill>
                  <a:srgbClr val="FF0000"/>
                </a:solidFill>
              </a:rPr>
              <a:t>mythology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smtClean="0"/>
              <a:t/>
            </a:r>
            <a:br>
              <a:rPr lang="en-US" smtClean="0"/>
            </a:br>
            <a:r>
              <a:rPr lang="en-US" smtClean="0">
                <a:hlinkClick r:id="rId2"/>
              </a:rPr>
              <a:t>Click Me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Curriculum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14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Attributed to Romulus, the first king of Rome, </a:t>
            </a:r>
            <a:r>
              <a:rPr lang="en-US" dirty="0" smtClean="0">
                <a:solidFill>
                  <a:srgbClr val="00B0F0"/>
                </a:solidFill>
              </a:rPr>
              <a:t>the Roman calendar originally was determined by the cycles of the moon and the seasons of the agricultural year</a:t>
            </a:r>
            <a:r>
              <a:rPr lang="en-US" dirty="0" smtClean="0"/>
              <a:t>. Beginning in March in the spring and ending in December with the autumn planting, </a:t>
            </a:r>
            <a:r>
              <a:rPr lang="en-US" dirty="0" smtClean="0">
                <a:solidFill>
                  <a:srgbClr val="00B0F0"/>
                </a:solidFill>
              </a:rPr>
              <a:t>the year then was ten months long</a:t>
            </a:r>
            <a:r>
              <a:rPr lang="en-US" dirty="0" smtClean="0"/>
              <a:t>, for a total of 304 days. Several hundred years later, </a:t>
            </a:r>
            <a:r>
              <a:rPr lang="en-US" dirty="0" smtClean="0">
                <a:solidFill>
                  <a:srgbClr val="00B0F0"/>
                </a:solidFill>
              </a:rPr>
              <a:t>a reformed calendar based on the solar year was introduced by Julius Caesar in 45 BC</a:t>
            </a:r>
            <a:r>
              <a:rPr lang="en-US" dirty="0" smtClean="0"/>
              <a:t>, who first had heard about it while consorting with Cleopatra and the Alexandrian astronomer </a:t>
            </a:r>
            <a:r>
              <a:rPr lang="en-US" dirty="0" err="1" smtClean="0"/>
              <a:t>Sosigenes</a:t>
            </a:r>
            <a:r>
              <a:rPr lang="en-US" dirty="0" smtClean="0"/>
              <a:t> in Egypt. </a:t>
            </a:r>
            <a:r>
              <a:rPr lang="en-US" dirty="0">
                <a:solidFill>
                  <a:srgbClr val="00B0F0"/>
                </a:solidFill>
              </a:rPr>
              <a:t>The resulting calendar of approximately </a:t>
            </a:r>
            <a:r>
              <a:rPr lang="en-US" dirty="0" smtClean="0">
                <a:solidFill>
                  <a:srgbClr val="00B0F0"/>
                </a:solidFill>
              </a:rPr>
              <a:t>365.25 days </a:t>
            </a:r>
            <a:r>
              <a:rPr lang="en-US" dirty="0">
                <a:solidFill>
                  <a:srgbClr val="00B0F0"/>
                </a:solidFill>
              </a:rPr>
              <a:t>had four nearly equal </a:t>
            </a:r>
            <a:r>
              <a:rPr lang="en-US" dirty="0" smtClean="0">
                <a:solidFill>
                  <a:srgbClr val="00B0F0"/>
                </a:solidFill>
              </a:rPr>
              <a:t>seasons</a:t>
            </a:r>
            <a:r>
              <a:rPr lang="en-US" dirty="0" smtClean="0"/>
              <a:t>, but </a:t>
            </a:r>
            <a:r>
              <a:rPr lang="en-US" dirty="0"/>
              <a:t>this still does not quite correspond to the solar </a:t>
            </a:r>
            <a:r>
              <a:rPr lang="en-US" dirty="0" smtClean="0"/>
              <a:t>year. </a:t>
            </a:r>
            <a:r>
              <a:rPr lang="en-US" dirty="0">
                <a:solidFill>
                  <a:srgbClr val="00B0F0"/>
                </a:solidFill>
              </a:rPr>
              <a:t>Pope Gregory XIII </a:t>
            </a:r>
            <a:r>
              <a:rPr lang="en-US" dirty="0" smtClean="0">
                <a:solidFill>
                  <a:srgbClr val="00B0F0"/>
                </a:solidFill>
              </a:rPr>
              <a:t>had the calendar revised yet again in 1582</a:t>
            </a:r>
            <a:r>
              <a:rPr lang="en-US" dirty="0"/>
              <a:t> </a:t>
            </a:r>
            <a:r>
              <a:rPr lang="en-US" dirty="0" smtClean="0"/>
              <a:t>to </a:t>
            </a:r>
            <a:r>
              <a:rPr lang="en-US" dirty="0"/>
              <a:t>365 days 5 hours 48 minutes 46 </a:t>
            </a:r>
            <a:r>
              <a:rPr lang="en-US" dirty="0" smtClean="0"/>
              <a:t>seconds. The </a:t>
            </a:r>
            <a:r>
              <a:rPr lang="en-US" dirty="0"/>
              <a:t>Gregorian calendar has been in use ever </a:t>
            </a:r>
            <a:r>
              <a:rPr lang="en-US" dirty="0" smtClean="0"/>
              <a:t>since.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35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-11021109"/>
            <a:ext cx="7772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	The Roman calendar organized its months around three days, each of which served as a reference point for counting the other days:</a:t>
            </a:r>
          </a:p>
          <a:p>
            <a:endParaRPr lang="en-US" dirty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	The </a:t>
            </a:r>
            <a:r>
              <a:rPr lang="en-US" dirty="0" err="1">
                <a:solidFill>
                  <a:srgbClr val="FFFFFF"/>
                </a:solidFill>
              </a:rPr>
              <a:t>Kalendae</a:t>
            </a:r>
            <a:r>
              <a:rPr lang="en-US" dirty="0">
                <a:solidFill>
                  <a:srgbClr val="FFFFFF"/>
                </a:solidFill>
              </a:rPr>
              <a:t> (</a:t>
            </a:r>
            <a:r>
              <a:rPr lang="en-US" dirty="0" err="1">
                <a:solidFill>
                  <a:srgbClr val="FFFFFF"/>
                </a:solidFill>
              </a:rPr>
              <a:t>Kalends</a:t>
            </a:r>
            <a:r>
              <a:rPr lang="en-US" dirty="0">
                <a:solidFill>
                  <a:srgbClr val="FFFFFF"/>
                </a:solidFill>
              </a:rPr>
              <a:t>) was the first day of the month, from which the word "calendar" is derived</a:t>
            </a:r>
          </a:p>
          <a:p>
            <a:r>
              <a:rPr lang="en-US" dirty="0">
                <a:solidFill>
                  <a:srgbClr val="FFFFFF"/>
                </a:solidFill>
              </a:rPr>
              <a:t>	The </a:t>
            </a:r>
            <a:r>
              <a:rPr lang="en-US" dirty="0" err="1">
                <a:solidFill>
                  <a:srgbClr val="FFFFFF"/>
                </a:solidFill>
              </a:rPr>
              <a:t>Nonae</a:t>
            </a:r>
            <a:r>
              <a:rPr lang="en-US" dirty="0">
                <a:solidFill>
                  <a:srgbClr val="FFFFFF"/>
                </a:solidFill>
              </a:rPr>
              <a:t> (</a:t>
            </a:r>
            <a:r>
              <a:rPr lang="en-US" dirty="0" err="1">
                <a:solidFill>
                  <a:srgbClr val="FFFFFF"/>
                </a:solidFill>
              </a:rPr>
              <a:t>Nones</a:t>
            </a:r>
            <a:r>
              <a:rPr lang="en-US" dirty="0">
                <a:solidFill>
                  <a:srgbClr val="FFFFFF"/>
                </a:solidFill>
              </a:rPr>
              <a:t>) - thought to have originally been the day of the half moon</a:t>
            </a:r>
          </a:p>
          <a:p>
            <a:r>
              <a:rPr lang="en-US" dirty="0">
                <a:solidFill>
                  <a:srgbClr val="FFFFFF"/>
                </a:solidFill>
              </a:rPr>
              <a:t>	The </a:t>
            </a:r>
            <a:r>
              <a:rPr lang="en-US" dirty="0" err="1">
                <a:solidFill>
                  <a:srgbClr val="FFFFFF"/>
                </a:solidFill>
              </a:rPr>
              <a:t>Idus</a:t>
            </a:r>
            <a:r>
              <a:rPr lang="en-US" dirty="0">
                <a:solidFill>
                  <a:srgbClr val="FFFFFF"/>
                </a:solidFill>
              </a:rPr>
              <a:t> (Ides) - thought to have originally been the day of the full moon. The word ides comes from Latin, meaning "half division" (of a month).</a:t>
            </a: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838200"/>
            <a:ext cx="83820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FFFFFF"/>
                </a:solidFill>
              </a:rPr>
              <a:t>January (</a:t>
            </a:r>
            <a:r>
              <a:rPr lang="en-US" sz="2200" dirty="0" err="1">
                <a:solidFill>
                  <a:srgbClr val="FFFFFF"/>
                </a:solidFill>
              </a:rPr>
              <a:t>Ianuarius</a:t>
            </a:r>
            <a:r>
              <a:rPr lang="en-US" sz="2200" dirty="0">
                <a:solidFill>
                  <a:srgbClr val="FFFFFF"/>
                </a:solidFill>
              </a:rPr>
              <a:t>) - </a:t>
            </a:r>
            <a:r>
              <a:rPr lang="en-US" sz="2200" dirty="0">
                <a:solidFill>
                  <a:srgbClr val="00B0F0"/>
                </a:solidFill>
              </a:rPr>
              <a:t>Janus, Roman god of doors, beginnings</a:t>
            </a:r>
            <a:r>
              <a:rPr lang="en-US" sz="2200" dirty="0">
                <a:solidFill>
                  <a:srgbClr val="FFFFFF"/>
                </a:solidFill>
              </a:rPr>
              <a:t>, sunset and sunrise, had one face looking forward and one backward. </a:t>
            </a:r>
          </a:p>
          <a:p>
            <a:endParaRPr lang="en-US" sz="2200" dirty="0">
              <a:solidFill>
                <a:srgbClr val="FFFFFF"/>
              </a:solidFill>
            </a:endParaRPr>
          </a:p>
          <a:p>
            <a:r>
              <a:rPr lang="en-US" sz="2200" dirty="0">
                <a:solidFill>
                  <a:srgbClr val="FFFFFF"/>
                </a:solidFill>
              </a:rPr>
              <a:t>February (</a:t>
            </a:r>
            <a:r>
              <a:rPr lang="en-US" sz="2200" dirty="0" err="1">
                <a:solidFill>
                  <a:srgbClr val="FFFFFF"/>
                </a:solidFill>
              </a:rPr>
              <a:t>Februarius</a:t>
            </a:r>
            <a:r>
              <a:rPr lang="en-US" sz="2200" dirty="0">
                <a:solidFill>
                  <a:srgbClr val="FFFFFF"/>
                </a:solidFill>
              </a:rPr>
              <a:t>) – In February, </a:t>
            </a:r>
            <a:r>
              <a:rPr lang="en-US" sz="2200" dirty="0">
                <a:solidFill>
                  <a:srgbClr val="00B0F0"/>
                </a:solidFill>
              </a:rPr>
              <a:t>the Romans celebrated the festival of purification; (</a:t>
            </a:r>
            <a:r>
              <a:rPr lang="en-US" sz="2200" dirty="0" err="1">
                <a:solidFill>
                  <a:srgbClr val="00B0F0"/>
                </a:solidFill>
              </a:rPr>
              <a:t>februare</a:t>
            </a:r>
            <a:r>
              <a:rPr lang="en-US" sz="2200" dirty="0">
                <a:solidFill>
                  <a:srgbClr val="00B0F0"/>
                </a:solidFill>
              </a:rPr>
              <a:t> - to purify</a:t>
            </a:r>
            <a:r>
              <a:rPr lang="en-US" sz="2200" dirty="0">
                <a:solidFill>
                  <a:srgbClr val="FFFFFF"/>
                </a:solidFill>
              </a:rPr>
              <a:t>) </a:t>
            </a:r>
          </a:p>
          <a:p>
            <a:endParaRPr lang="en-US" sz="2200" dirty="0">
              <a:solidFill>
                <a:srgbClr val="FFFFFF"/>
              </a:solidFill>
            </a:endParaRPr>
          </a:p>
          <a:p>
            <a:r>
              <a:rPr lang="en-US" sz="2200" dirty="0">
                <a:solidFill>
                  <a:srgbClr val="FFFFFF"/>
                </a:solidFill>
              </a:rPr>
              <a:t>March (</a:t>
            </a:r>
            <a:r>
              <a:rPr lang="en-US" sz="2200" dirty="0" err="1">
                <a:solidFill>
                  <a:srgbClr val="FFFFFF"/>
                </a:solidFill>
              </a:rPr>
              <a:t>Martius</a:t>
            </a:r>
            <a:r>
              <a:rPr lang="en-US" sz="2200" dirty="0">
                <a:solidFill>
                  <a:srgbClr val="FFFFFF"/>
                </a:solidFill>
              </a:rPr>
              <a:t>) - </a:t>
            </a:r>
            <a:r>
              <a:rPr lang="en-US" sz="2200" dirty="0">
                <a:solidFill>
                  <a:srgbClr val="00B0F0"/>
                </a:solidFill>
              </a:rPr>
              <a:t>Mars, the Roman god of war.  </a:t>
            </a:r>
            <a:r>
              <a:rPr lang="en-US" sz="2200" dirty="0">
                <a:solidFill>
                  <a:srgbClr val="FFFFFF"/>
                </a:solidFill>
              </a:rPr>
              <a:t>The Roman year used to begin in March.</a:t>
            </a:r>
          </a:p>
          <a:p>
            <a:endParaRPr lang="en-US" sz="2200" dirty="0">
              <a:solidFill>
                <a:srgbClr val="FFFFFF"/>
              </a:solidFill>
            </a:endParaRPr>
          </a:p>
          <a:p>
            <a:r>
              <a:rPr lang="en-US" sz="2200" dirty="0">
                <a:solidFill>
                  <a:srgbClr val="FFFFFF"/>
                </a:solidFill>
              </a:rPr>
              <a:t>April (</a:t>
            </a:r>
            <a:r>
              <a:rPr lang="en-US" sz="2200" dirty="0" err="1">
                <a:solidFill>
                  <a:srgbClr val="FFFFFF"/>
                </a:solidFill>
              </a:rPr>
              <a:t>Aprilis</a:t>
            </a:r>
            <a:r>
              <a:rPr lang="en-US" sz="2200" dirty="0">
                <a:solidFill>
                  <a:srgbClr val="FFFFFF"/>
                </a:solidFill>
              </a:rPr>
              <a:t>)  - This Roman month was perhaps derived from </a:t>
            </a:r>
            <a:r>
              <a:rPr lang="en-US" sz="2200" i="1" dirty="0" err="1">
                <a:solidFill>
                  <a:srgbClr val="FF0000"/>
                </a:solidFill>
              </a:rPr>
              <a:t>aperire</a:t>
            </a:r>
            <a:r>
              <a:rPr lang="en-US" sz="2200" dirty="0">
                <a:solidFill>
                  <a:srgbClr val="FF0000"/>
                </a:solidFill>
              </a:rPr>
              <a:t> - </a:t>
            </a:r>
            <a:r>
              <a:rPr lang="en-US" sz="2200" i="1" dirty="0">
                <a:solidFill>
                  <a:srgbClr val="FF0000"/>
                </a:solidFill>
              </a:rPr>
              <a:t>to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en-US" sz="2200" i="1" dirty="0">
                <a:solidFill>
                  <a:srgbClr val="FF0000"/>
                </a:solidFill>
              </a:rPr>
              <a:t>open</a:t>
            </a:r>
            <a:r>
              <a:rPr lang="en-US" sz="2200" dirty="0">
                <a:solidFill>
                  <a:srgbClr val="FFFFFF"/>
                </a:solidFill>
              </a:rPr>
              <a:t>, as in opening buds and blossoms </a:t>
            </a:r>
            <a:r>
              <a:rPr lang="en-US" sz="2200" dirty="0">
                <a:solidFill>
                  <a:srgbClr val="00B0F0"/>
                </a:solidFill>
              </a:rPr>
              <a:t>or perhaps from Aphrodite.</a:t>
            </a:r>
          </a:p>
          <a:p>
            <a:endParaRPr lang="en-US" sz="2200" dirty="0">
              <a:solidFill>
                <a:srgbClr val="00B0F0"/>
              </a:solidFill>
            </a:endParaRPr>
          </a:p>
          <a:p>
            <a:r>
              <a:rPr lang="en-US" sz="2200" dirty="0">
                <a:solidFill>
                  <a:srgbClr val="FFFFFF"/>
                </a:solidFill>
              </a:rPr>
              <a:t>May (</a:t>
            </a:r>
            <a:r>
              <a:rPr lang="en-US" sz="2200" dirty="0" err="1">
                <a:solidFill>
                  <a:srgbClr val="FFFFFF"/>
                </a:solidFill>
              </a:rPr>
              <a:t>Maius</a:t>
            </a:r>
            <a:r>
              <a:rPr lang="en-US" sz="2200" dirty="0">
                <a:solidFill>
                  <a:srgbClr val="FFFFFF"/>
                </a:solidFill>
              </a:rPr>
              <a:t>) </a:t>
            </a:r>
            <a:r>
              <a:rPr lang="en-US" sz="2200" dirty="0">
                <a:solidFill>
                  <a:srgbClr val="00B0F0"/>
                </a:solidFill>
              </a:rPr>
              <a:t>Maia, Greek goddess, mother of Mercury/Hermes.</a:t>
            </a:r>
            <a:endParaRPr lang="en-US" sz="2200" dirty="0">
              <a:solidFill>
                <a:srgbClr val="FFFFFF"/>
              </a:solidFill>
            </a:endParaRPr>
          </a:p>
          <a:p>
            <a:endParaRPr lang="en-US" sz="2200" dirty="0">
              <a:solidFill>
                <a:srgbClr val="FFFFFF"/>
              </a:solidFill>
            </a:endParaRPr>
          </a:p>
          <a:p>
            <a:r>
              <a:rPr lang="en-US" sz="2200" dirty="0">
                <a:solidFill>
                  <a:srgbClr val="FFFFFF"/>
                </a:solidFill>
              </a:rPr>
              <a:t>June (</a:t>
            </a:r>
            <a:r>
              <a:rPr lang="en-US" sz="2200" dirty="0" err="1">
                <a:solidFill>
                  <a:srgbClr val="FFFFFF"/>
                </a:solidFill>
              </a:rPr>
              <a:t>Iunius</a:t>
            </a:r>
            <a:r>
              <a:rPr lang="en-US" sz="2200" dirty="0">
                <a:solidFill>
                  <a:srgbClr val="FFFFFF"/>
                </a:solidFill>
              </a:rPr>
              <a:t>) - </a:t>
            </a:r>
            <a:r>
              <a:rPr lang="en-US" sz="2200" dirty="0">
                <a:solidFill>
                  <a:srgbClr val="00B0F0"/>
                </a:solidFill>
              </a:rPr>
              <a:t>Juno, queen of the gods</a:t>
            </a:r>
            <a:r>
              <a:rPr lang="en-US" sz="2200" dirty="0">
                <a:solidFill>
                  <a:srgbClr val="FFFFFF"/>
                </a:solidFill>
              </a:rPr>
              <a:t>.</a:t>
            </a:r>
          </a:p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45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685800"/>
            <a:ext cx="8639174" cy="5867400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July (</a:t>
            </a:r>
            <a:r>
              <a:rPr lang="en-US" sz="2000" dirty="0" err="1"/>
              <a:t>Iulius</a:t>
            </a:r>
            <a:r>
              <a:rPr lang="en-US" sz="2000" dirty="0"/>
              <a:t>) - </a:t>
            </a:r>
            <a:r>
              <a:rPr lang="en-US" sz="2000" dirty="0">
                <a:solidFill>
                  <a:srgbClr val="00B0F0"/>
                </a:solidFill>
              </a:rPr>
              <a:t>Renamed for Julius Caesar in 44 BC</a:t>
            </a:r>
            <a:r>
              <a:rPr lang="en-US" sz="2000" dirty="0"/>
              <a:t>, who was born in this month; 	</a:t>
            </a:r>
            <a:r>
              <a:rPr lang="en-US" sz="2000" dirty="0" err="1"/>
              <a:t>Quintilis</a:t>
            </a:r>
            <a:r>
              <a:rPr lang="en-US" sz="2000" dirty="0"/>
              <a:t>, Latin for fifth month, was the former name.</a:t>
            </a:r>
          </a:p>
          <a:p>
            <a:endParaRPr lang="en-US" sz="2000" dirty="0" smtClean="0"/>
          </a:p>
          <a:p>
            <a:r>
              <a:rPr lang="en-US" sz="2000" dirty="0" smtClean="0"/>
              <a:t>August </a:t>
            </a:r>
            <a:r>
              <a:rPr lang="en-US" sz="2000" dirty="0"/>
              <a:t>(Augustus) - Formerly </a:t>
            </a:r>
            <a:r>
              <a:rPr lang="en-US" sz="2000" dirty="0" err="1"/>
              <a:t>Sextilis</a:t>
            </a:r>
            <a:r>
              <a:rPr lang="en-US" sz="2000" dirty="0"/>
              <a:t> (sixth month in the Roman calendar); </a:t>
            </a:r>
            <a:r>
              <a:rPr lang="en-US" sz="2000" dirty="0" smtClean="0">
                <a:solidFill>
                  <a:srgbClr val="00B0F0"/>
                </a:solidFill>
              </a:rPr>
              <a:t>re-named for Augustus Caesar </a:t>
            </a:r>
            <a:r>
              <a:rPr lang="en-US" sz="2000" dirty="0" smtClean="0"/>
              <a:t>(Octavian).</a:t>
            </a:r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September </a:t>
            </a:r>
            <a:r>
              <a:rPr lang="en-US" sz="2000" dirty="0"/>
              <a:t>- September, (</a:t>
            </a:r>
            <a:r>
              <a:rPr lang="en-US" sz="2000" dirty="0" err="1">
                <a:solidFill>
                  <a:srgbClr val="00B0F0"/>
                </a:solidFill>
              </a:rPr>
              <a:t>septem</a:t>
            </a:r>
            <a:r>
              <a:rPr lang="en-US" sz="2000" dirty="0">
                <a:solidFill>
                  <a:srgbClr val="00B0F0"/>
                </a:solidFill>
              </a:rPr>
              <a:t>, Latin for 7</a:t>
            </a:r>
            <a:r>
              <a:rPr lang="en-US" sz="2000" dirty="0"/>
              <a:t>) the seventh month in the Julian calendar.</a:t>
            </a:r>
          </a:p>
          <a:p>
            <a:endParaRPr lang="en-US" sz="2000" dirty="0" smtClean="0"/>
          </a:p>
          <a:p>
            <a:r>
              <a:rPr lang="en-US" sz="2000" dirty="0" smtClean="0"/>
              <a:t>October </a:t>
            </a:r>
            <a:r>
              <a:rPr lang="en-US" sz="2000" dirty="0"/>
              <a:t>- </a:t>
            </a:r>
            <a:r>
              <a:rPr lang="en-US" sz="2000" dirty="0">
                <a:solidFill>
                  <a:srgbClr val="00B0F0"/>
                </a:solidFill>
              </a:rPr>
              <a:t>Eighth month</a:t>
            </a:r>
            <a:r>
              <a:rPr lang="en-US" sz="2000" dirty="0"/>
              <a:t> (</a:t>
            </a:r>
            <a:r>
              <a:rPr lang="en-US" sz="2000" dirty="0" err="1"/>
              <a:t>octo</a:t>
            </a:r>
            <a:r>
              <a:rPr lang="en-US" sz="2000" dirty="0"/>
              <a:t>, Latin for 8) in the Julian calendar. </a:t>
            </a:r>
          </a:p>
          <a:p>
            <a:endParaRPr lang="en-US" sz="2000" dirty="0" smtClean="0"/>
          </a:p>
          <a:p>
            <a:r>
              <a:rPr lang="en-US" sz="2000" dirty="0" smtClean="0"/>
              <a:t>November </a:t>
            </a:r>
            <a:r>
              <a:rPr lang="en-US" sz="2000" dirty="0"/>
              <a:t>- </a:t>
            </a:r>
            <a:r>
              <a:rPr lang="en-US" sz="2000" dirty="0">
                <a:solidFill>
                  <a:srgbClr val="00B0F0"/>
                </a:solidFill>
              </a:rPr>
              <a:t>Ninth Roman month </a:t>
            </a:r>
            <a:r>
              <a:rPr lang="en-US" sz="2000" dirty="0"/>
              <a:t>(</a:t>
            </a:r>
            <a:r>
              <a:rPr lang="en-US" sz="2000" dirty="0" err="1"/>
              <a:t>novem</a:t>
            </a:r>
            <a:r>
              <a:rPr lang="en-US" sz="2000" dirty="0"/>
              <a:t>, Latin for 9</a:t>
            </a:r>
            <a:r>
              <a:rPr lang="en-US" sz="2000" dirty="0" smtClean="0"/>
              <a:t>).</a:t>
            </a:r>
          </a:p>
          <a:p>
            <a:endParaRPr lang="en-US" sz="2000" dirty="0"/>
          </a:p>
          <a:p>
            <a:r>
              <a:rPr lang="en-US" sz="2000" dirty="0"/>
              <a:t>December – The year’s </a:t>
            </a:r>
            <a:r>
              <a:rPr lang="en-US" sz="2000" dirty="0">
                <a:solidFill>
                  <a:srgbClr val="00B0F0"/>
                </a:solidFill>
              </a:rPr>
              <a:t>T</a:t>
            </a:r>
            <a:r>
              <a:rPr lang="en-US" sz="2000" dirty="0" smtClean="0">
                <a:solidFill>
                  <a:srgbClr val="00B0F0"/>
                </a:solidFill>
              </a:rPr>
              <a:t>enth </a:t>
            </a:r>
            <a:r>
              <a:rPr lang="en-US" sz="2000" dirty="0">
                <a:solidFill>
                  <a:srgbClr val="00B0F0"/>
                </a:solidFill>
              </a:rPr>
              <a:t>month </a:t>
            </a:r>
            <a:r>
              <a:rPr lang="en-US" sz="2000" dirty="0"/>
              <a:t>(</a:t>
            </a:r>
            <a:r>
              <a:rPr lang="en-US" sz="2000" dirty="0" err="1"/>
              <a:t>decem</a:t>
            </a:r>
            <a:r>
              <a:rPr lang="en-US" sz="2000" dirty="0"/>
              <a:t>, Latin for 10).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57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81000" y="1463040"/>
            <a:ext cx="7652386" cy="493776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 Roman Week</a:t>
            </a:r>
          </a:p>
          <a:p>
            <a:r>
              <a:rPr lang="en-US" dirty="0"/>
              <a:t>	</a:t>
            </a:r>
            <a:r>
              <a:rPr lang="en-US" dirty="0" smtClean="0"/>
              <a:t>At first, the Roman </a:t>
            </a:r>
            <a:r>
              <a:rPr lang="en-US" dirty="0"/>
              <a:t>week did not follow the modern 7</a:t>
            </a:r>
            <a:r>
              <a:rPr lang="en-US" dirty="0" smtClean="0"/>
              <a:t> </a:t>
            </a:r>
            <a:r>
              <a:rPr lang="en-US" dirty="0"/>
              <a:t>day format. Rather it was 9 days long, and it marked out the time between market days or </a:t>
            </a:r>
            <a:r>
              <a:rPr lang="en-US" i="1" dirty="0" err="1"/>
              <a:t>nundinae</a:t>
            </a:r>
            <a:r>
              <a:rPr lang="en-US" dirty="0"/>
              <a:t>. Our modern 7-day system was officially adopted by Constantine in the later years of the Roman Empire.</a:t>
            </a:r>
          </a:p>
          <a:p>
            <a:r>
              <a:rPr lang="en-US" dirty="0"/>
              <a:t>•	Sunday ¬ - Dies Solis (</a:t>
            </a:r>
            <a:r>
              <a:rPr lang="en-US" dirty="0">
                <a:solidFill>
                  <a:srgbClr val="00B0F0"/>
                </a:solidFill>
              </a:rPr>
              <a:t>Sun’s day</a:t>
            </a:r>
            <a:r>
              <a:rPr lang="en-US" dirty="0"/>
              <a:t>) </a:t>
            </a:r>
          </a:p>
          <a:p>
            <a:r>
              <a:rPr lang="en-US" dirty="0"/>
              <a:t>•	Monday ¬-  Dies </a:t>
            </a:r>
            <a:r>
              <a:rPr lang="en-US" dirty="0" err="1"/>
              <a:t>Lunae</a:t>
            </a:r>
            <a:r>
              <a:rPr lang="en-US" dirty="0"/>
              <a:t> (</a:t>
            </a:r>
            <a:r>
              <a:rPr lang="en-US" dirty="0">
                <a:solidFill>
                  <a:srgbClr val="00B0F0"/>
                </a:solidFill>
              </a:rPr>
              <a:t>Moon’s day</a:t>
            </a:r>
            <a:r>
              <a:rPr lang="en-US" dirty="0"/>
              <a:t>) </a:t>
            </a:r>
          </a:p>
          <a:p>
            <a:r>
              <a:rPr lang="en-US" dirty="0"/>
              <a:t>•	Tuesday ¬ </a:t>
            </a:r>
            <a:r>
              <a:rPr lang="en-US" dirty="0" smtClean="0"/>
              <a:t>- </a:t>
            </a:r>
            <a:r>
              <a:rPr lang="en-US" dirty="0" smtClean="0">
                <a:solidFill>
                  <a:srgbClr val="00B0F0"/>
                </a:solidFill>
              </a:rPr>
              <a:t>“</a:t>
            </a:r>
            <a:r>
              <a:rPr lang="en-US" dirty="0" err="1" smtClean="0">
                <a:solidFill>
                  <a:srgbClr val="00B0F0"/>
                </a:solidFill>
              </a:rPr>
              <a:t>Tiw's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>
                <a:solidFill>
                  <a:srgbClr val="00B0F0"/>
                </a:solidFill>
              </a:rPr>
              <a:t>(Tiu's) </a:t>
            </a:r>
            <a:r>
              <a:rPr lang="en-US" dirty="0" smtClean="0">
                <a:solidFill>
                  <a:srgbClr val="00B0F0"/>
                </a:solidFill>
              </a:rPr>
              <a:t>day.” Named after </a:t>
            </a:r>
            <a:r>
              <a:rPr lang="en-US" dirty="0">
                <a:solidFill>
                  <a:srgbClr val="00B0F0"/>
                </a:solidFill>
              </a:rPr>
              <a:t>the </a:t>
            </a:r>
            <a:r>
              <a:rPr lang="en-US" dirty="0" smtClean="0">
                <a:solidFill>
                  <a:srgbClr val="00B0F0"/>
                </a:solidFill>
              </a:rPr>
              <a:t>Old English/Germanic 	god </a:t>
            </a:r>
            <a:r>
              <a:rPr lang="en-US" dirty="0">
                <a:solidFill>
                  <a:srgbClr val="00B0F0"/>
                </a:solidFill>
              </a:rPr>
              <a:t>of </a:t>
            </a:r>
            <a:r>
              <a:rPr lang="en-US" dirty="0" smtClean="0">
                <a:solidFill>
                  <a:srgbClr val="00B0F0"/>
                </a:solidFill>
              </a:rPr>
              <a:t>war </a:t>
            </a:r>
            <a:r>
              <a:rPr lang="en-US" dirty="0">
                <a:solidFill>
                  <a:srgbClr val="00B0F0"/>
                </a:solidFill>
              </a:rPr>
              <a:t>and the sky. </a:t>
            </a:r>
            <a:r>
              <a:rPr lang="en-US" dirty="0"/>
              <a:t>He is identified with the </a:t>
            </a:r>
            <a:r>
              <a:rPr lang="en-US" dirty="0" smtClean="0"/>
              <a:t>Norse </a:t>
            </a:r>
            <a:r>
              <a:rPr lang="en-US" dirty="0"/>
              <a:t>god </a:t>
            </a:r>
            <a:r>
              <a:rPr lang="en-US" dirty="0" smtClean="0"/>
              <a:t>Tyr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	Wednesday </a:t>
            </a:r>
            <a:r>
              <a:rPr lang="en-US" dirty="0"/>
              <a:t>¬-  </a:t>
            </a:r>
            <a:r>
              <a:rPr lang="en-US" dirty="0" smtClean="0"/>
              <a:t> </a:t>
            </a:r>
            <a:r>
              <a:rPr lang="en-US" dirty="0">
                <a:solidFill>
                  <a:srgbClr val="00B0F0"/>
                </a:solidFill>
              </a:rPr>
              <a:t>"</a:t>
            </a:r>
            <a:r>
              <a:rPr lang="en-US" dirty="0" err="1">
                <a:solidFill>
                  <a:srgbClr val="00B0F0"/>
                </a:solidFill>
              </a:rPr>
              <a:t>Woden's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smtClean="0">
                <a:solidFill>
                  <a:srgbClr val="00B0F0"/>
                </a:solidFill>
              </a:rPr>
              <a:t>day.“  </a:t>
            </a:r>
            <a:r>
              <a:rPr lang="en-US" dirty="0" err="1" smtClean="0"/>
              <a:t>Woden</a:t>
            </a:r>
            <a:r>
              <a:rPr lang="en-US" dirty="0" smtClean="0"/>
              <a:t> </a:t>
            </a:r>
            <a:r>
              <a:rPr lang="en-US" dirty="0"/>
              <a:t>is the </a:t>
            </a:r>
            <a:r>
              <a:rPr lang="en-US" dirty="0" smtClean="0"/>
              <a:t>chief Norse god also 	known as Odin.  </a:t>
            </a:r>
            <a:r>
              <a:rPr lang="en-US" dirty="0" smtClean="0">
                <a:solidFill>
                  <a:srgbClr val="00B0F0"/>
                </a:solidFill>
              </a:rPr>
              <a:t>He is the leader of the Norse gods.</a:t>
            </a:r>
          </a:p>
          <a:p>
            <a:r>
              <a:rPr lang="en-US" dirty="0" smtClean="0"/>
              <a:t>•	Thursday ¬- "</a:t>
            </a:r>
            <a:r>
              <a:rPr lang="en-US" dirty="0" smtClean="0">
                <a:solidFill>
                  <a:srgbClr val="00B0F0"/>
                </a:solidFill>
              </a:rPr>
              <a:t>Thor's day</a:t>
            </a:r>
            <a:r>
              <a:rPr lang="en-US" dirty="0" smtClean="0"/>
              <a:t>” </a:t>
            </a:r>
            <a:r>
              <a:rPr lang="en-US" i="1" dirty="0" smtClean="0"/>
              <a:t>or </a:t>
            </a:r>
            <a:r>
              <a:rPr lang="en-US" dirty="0" smtClean="0"/>
              <a:t>"thunder's day.“ </a:t>
            </a:r>
            <a:r>
              <a:rPr lang="en-US" dirty="0" smtClean="0">
                <a:solidFill>
                  <a:srgbClr val="00B0F0"/>
                </a:solidFill>
              </a:rPr>
              <a:t>Thor is the Norse 	god of thunder</a:t>
            </a:r>
            <a:r>
              <a:rPr lang="en-US" dirty="0" smtClean="0"/>
              <a:t>. He is represented as riding a fiery chariot.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</a:t>
            </a:r>
            <a:r>
              <a:rPr lang="en-US" dirty="0" smtClean="0"/>
              <a:t>Friday </a:t>
            </a:r>
            <a:r>
              <a:rPr lang="en-US" dirty="0"/>
              <a:t>– </a:t>
            </a:r>
            <a:r>
              <a:rPr lang="en-US" dirty="0" err="1" smtClean="0">
                <a:solidFill>
                  <a:srgbClr val="00B0F0"/>
                </a:solidFill>
              </a:rPr>
              <a:t>Frija’s</a:t>
            </a:r>
            <a:r>
              <a:rPr lang="en-US" dirty="0" smtClean="0">
                <a:solidFill>
                  <a:srgbClr val="00B0F0"/>
                </a:solidFill>
              </a:rPr>
              <a:t> day</a:t>
            </a:r>
            <a:r>
              <a:rPr lang="en-US" dirty="0" smtClean="0"/>
              <a:t>. Freya </a:t>
            </a:r>
            <a:r>
              <a:rPr lang="en-US" dirty="0"/>
              <a:t>is the </a:t>
            </a:r>
            <a:r>
              <a:rPr lang="en-US" dirty="0" smtClean="0">
                <a:solidFill>
                  <a:srgbClr val="00B0F0"/>
                </a:solidFill>
              </a:rPr>
              <a:t>Norse </a:t>
            </a:r>
            <a:r>
              <a:rPr lang="en-US" dirty="0">
                <a:solidFill>
                  <a:srgbClr val="00B0F0"/>
                </a:solidFill>
              </a:rPr>
              <a:t>goddess </a:t>
            </a:r>
            <a:r>
              <a:rPr lang="en-US" dirty="0" smtClean="0">
                <a:solidFill>
                  <a:srgbClr val="00B0F0"/>
                </a:solidFill>
              </a:rPr>
              <a:t>of love.  She is fond of 	flowers and fairies. </a:t>
            </a:r>
            <a:r>
              <a:rPr lang="en-US" dirty="0" smtClean="0"/>
              <a:t>Some sources say </a:t>
            </a:r>
            <a:r>
              <a:rPr lang="en-US" dirty="0" smtClean="0">
                <a:solidFill>
                  <a:srgbClr val="00B0F0"/>
                </a:solidFill>
              </a:rPr>
              <a:t>Friday is named after Frigg, 	Odin’s wife, the goddess of marriage.</a:t>
            </a:r>
            <a:endParaRPr lang="en-US" dirty="0"/>
          </a:p>
          <a:p>
            <a:r>
              <a:rPr lang="en-US" dirty="0"/>
              <a:t>•	Saturday ¬-  Dies </a:t>
            </a:r>
            <a:r>
              <a:rPr lang="en-US" dirty="0" err="1"/>
              <a:t>Saturni</a:t>
            </a:r>
            <a:r>
              <a:rPr lang="en-US" dirty="0"/>
              <a:t> (</a:t>
            </a:r>
            <a:r>
              <a:rPr lang="en-US" dirty="0">
                <a:solidFill>
                  <a:srgbClr val="00B0F0"/>
                </a:solidFill>
              </a:rPr>
              <a:t>day of Saturn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93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i="1" dirty="0" smtClean="0"/>
              <a:t>dies </a:t>
            </a:r>
            <a:r>
              <a:rPr lang="en-US" i="1" dirty="0" err="1" smtClean="0"/>
              <a:t>lunae</a:t>
            </a:r>
            <a:endParaRPr lang="en-US" i="1" dirty="0" smtClean="0"/>
          </a:p>
          <a:p>
            <a:r>
              <a:rPr lang="en-US" i="1" dirty="0" smtClean="0"/>
              <a:t>dies </a:t>
            </a:r>
            <a:r>
              <a:rPr lang="en-US" i="1" dirty="0" err="1" smtClean="0"/>
              <a:t>Martis</a:t>
            </a:r>
            <a:endParaRPr lang="en-US" i="1" dirty="0" smtClean="0"/>
          </a:p>
          <a:p>
            <a:r>
              <a:rPr lang="en-US" i="1" dirty="0"/>
              <a:t>dies </a:t>
            </a:r>
            <a:r>
              <a:rPr lang="en-US" i="1" dirty="0" err="1" smtClean="0"/>
              <a:t>Mercurii</a:t>
            </a:r>
            <a:endParaRPr lang="en-US" dirty="0"/>
          </a:p>
          <a:p>
            <a:r>
              <a:rPr lang="en-US" i="1" dirty="0"/>
              <a:t>dies </a:t>
            </a:r>
            <a:r>
              <a:rPr lang="en-US" i="1" dirty="0" err="1"/>
              <a:t>Jovis</a:t>
            </a:r>
            <a:r>
              <a:rPr lang="en-US" dirty="0"/>
              <a:t> </a:t>
            </a:r>
            <a:endParaRPr lang="en-US" dirty="0" smtClean="0"/>
          </a:p>
          <a:p>
            <a:r>
              <a:rPr lang="en-US" i="1" dirty="0"/>
              <a:t>dies </a:t>
            </a:r>
            <a:r>
              <a:rPr lang="en-US" i="1" dirty="0" err="1" smtClean="0"/>
              <a:t>Veneris</a:t>
            </a:r>
            <a:endParaRPr lang="en-US" i="1" dirty="0" smtClean="0"/>
          </a:p>
          <a:p>
            <a:r>
              <a:rPr lang="en-US" i="1" dirty="0"/>
              <a:t>d</a:t>
            </a:r>
            <a:r>
              <a:rPr lang="en-US" i="1" dirty="0" smtClean="0"/>
              <a:t>ies </a:t>
            </a:r>
            <a:r>
              <a:rPr lang="en-US" i="1" dirty="0" err="1" smtClean="0"/>
              <a:t>Saturni</a:t>
            </a:r>
            <a:endParaRPr lang="en-US" i="1" dirty="0" smtClean="0"/>
          </a:p>
          <a:p>
            <a:r>
              <a:rPr lang="en-US" i="1" dirty="0"/>
              <a:t>dies </a:t>
            </a:r>
            <a:r>
              <a:rPr lang="en-US" i="1" dirty="0" err="1"/>
              <a:t>solis</a:t>
            </a:r>
            <a:endParaRPr lang="en-US" i="1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533400"/>
            <a:ext cx="2824439" cy="3995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013" y="508000"/>
            <a:ext cx="4205287" cy="3025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114800"/>
            <a:ext cx="360045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497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322</Words>
  <Application>Microsoft Office PowerPoint</Application>
  <PresentationFormat>On-screen Show (4:3)</PresentationFormat>
  <Paragraphs>52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Mylar</vt:lpstr>
      <vt:lpstr>1_Mylar</vt:lpstr>
      <vt:lpstr>2_Mylar</vt:lpstr>
      <vt:lpstr>3_Mylar</vt:lpstr>
      <vt:lpstr>Our Curriculum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Curriculum</dc:title>
  <dc:creator>ebony</dc:creator>
  <cp:lastModifiedBy>ebony</cp:lastModifiedBy>
  <cp:revision>3</cp:revision>
  <dcterms:created xsi:type="dcterms:W3CDTF">2014-09-02T15:40:58Z</dcterms:created>
  <dcterms:modified xsi:type="dcterms:W3CDTF">2014-09-02T16:24:36Z</dcterms:modified>
</cp:coreProperties>
</file>